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6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87" cy="466645"/>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sz="quarter" idx="1"/>
          </p:nvPr>
        </p:nvSpPr>
        <p:spPr>
          <a:xfrm>
            <a:off x="3969440" y="1"/>
            <a:ext cx="3037787" cy="466645"/>
          </a:xfrm>
          <a:prstGeom prst="rect">
            <a:avLst/>
          </a:prstGeom>
        </p:spPr>
        <p:txBody>
          <a:bodyPr vert="horz" lIns="91422" tIns="45711" rIns="91422" bIns="45711" rtlCol="0"/>
          <a:lstStyle>
            <a:lvl1pPr algn="r">
              <a:defRPr sz="1200"/>
            </a:lvl1pPr>
          </a:lstStyle>
          <a:p>
            <a:fld id="{FB181099-C9B8-46EE-9853-992DAD5A82C8}" type="datetimeFigureOut">
              <a:rPr lang="en-US" smtClean="0"/>
              <a:t>1/9/2018</a:t>
            </a:fld>
            <a:endParaRPr lang="en-US"/>
          </a:p>
        </p:txBody>
      </p:sp>
      <p:sp>
        <p:nvSpPr>
          <p:cNvPr id="4" name="Footer Placeholder 3"/>
          <p:cNvSpPr>
            <a:spLocks noGrp="1"/>
          </p:cNvSpPr>
          <p:nvPr>
            <p:ph type="ftr" sz="quarter" idx="2"/>
          </p:nvPr>
        </p:nvSpPr>
        <p:spPr>
          <a:xfrm>
            <a:off x="1" y="8828168"/>
            <a:ext cx="3037787" cy="466645"/>
          </a:xfrm>
          <a:prstGeom prst="rect">
            <a:avLst/>
          </a:prstGeom>
        </p:spPr>
        <p:txBody>
          <a:bodyPr vert="horz" lIns="91422" tIns="45711" rIns="91422"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69440" y="8828168"/>
            <a:ext cx="3037787" cy="466645"/>
          </a:xfrm>
          <a:prstGeom prst="rect">
            <a:avLst/>
          </a:prstGeom>
        </p:spPr>
        <p:txBody>
          <a:bodyPr vert="horz" lIns="91422" tIns="45711" rIns="91422" bIns="45711" rtlCol="0" anchor="b"/>
          <a:lstStyle>
            <a:lvl1pPr algn="r">
              <a:defRPr sz="1200"/>
            </a:lvl1pPr>
          </a:lstStyle>
          <a:p>
            <a:fld id="{FD180427-D0E1-4DD1-A34C-5528E9FC6BDD}" type="slidenum">
              <a:rPr lang="en-US" smtClean="0"/>
              <a:t>‹#›</a:t>
            </a:fld>
            <a:endParaRPr lang="en-US"/>
          </a:p>
        </p:txBody>
      </p:sp>
    </p:spTree>
    <p:extLst>
      <p:ext uri="{BB962C8B-B14F-4D97-AF65-F5344CB8AC3E}">
        <p14:creationId xmlns:p14="http://schemas.microsoft.com/office/powerpoint/2010/main" val="510299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039" y="0"/>
            <a:ext cx="3037152" cy="466354"/>
          </a:xfrm>
          <a:prstGeom prst="rect">
            <a:avLst/>
          </a:prstGeom>
        </p:spPr>
        <p:txBody>
          <a:bodyPr vert="horz" lIns="93158" tIns="46580" rIns="93158" bIns="46580" rtlCol="0"/>
          <a:lstStyle>
            <a:lvl1pPr algn="r">
              <a:defRPr sz="1200"/>
            </a:lvl1pPr>
          </a:lstStyle>
          <a:p>
            <a:fld id="{B93DD12C-89B5-4DAA-9A9A-4EEFDA1EC253}" type="datetimeFigureOut">
              <a:rPr lang="en-US" smtClean="0"/>
              <a:t>1/9/2018</a:t>
            </a:fld>
            <a:endParaRPr lang="en-US"/>
          </a:p>
        </p:txBody>
      </p:sp>
      <p:sp>
        <p:nvSpPr>
          <p:cNvPr id="4" name="Slide Image Placeholder 3"/>
          <p:cNvSpPr>
            <a:spLocks noGrp="1" noRot="1" noChangeAspect="1"/>
          </p:cNvSpPr>
          <p:nvPr>
            <p:ph type="sldImg" idx="2"/>
          </p:nvPr>
        </p:nvSpPr>
        <p:spPr>
          <a:xfrm>
            <a:off x="717550" y="1162050"/>
            <a:ext cx="5573713"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0882" y="4473128"/>
            <a:ext cx="5607050" cy="3659833"/>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60"/>
            <a:ext cx="3037152" cy="46635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039" y="8828460"/>
            <a:ext cx="3037152" cy="466353"/>
          </a:xfrm>
          <a:prstGeom prst="rect">
            <a:avLst/>
          </a:prstGeom>
        </p:spPr>
        <p:txBody>
          <a:bodyPr vert="horz" lIns="93158" tIns="46580" rIns="93158" bIns="46580" rtlCol="0" anchor="b"/>
          <a:lstStyle>
            <a:lvl1pPr algn="r">
              <a:defRPr sz="1200"/>
            </a:lvl1pPr>
          </a:lstStyle>
          <a:p>
            <a:fld id="{B7F7FFA6-FDEE-4221-A07B-C229CDE57411}" type="slidenum">
              <a:rPr lang="en-US" smtClean="0"/>
              <a:t>‹#›</a:t>
            </a:fld>
            <a:endParaRPr lang="en-US"/>
          </a:p>
        </p:txBody>
      </p:sp>
    </p:spTree>
    <p:extLst>
      <p:ext uri="{BB962C8B-B14F-4D97-AF65-F5344CB8AC3E}">
        <p14:creationId xmlns:p14="http://schemas.microsoft.com/office/powerpoint/2010/main" val="274604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7FFA6-FDEE-4221-A07B-C229CDE57411}" type="slidenum">
              <a:rPr lang="en-US" smtClean="0"/>
              <a:t>1</a:t>
            </a:fld>
            <a:endParaRPr lang="en-US"/>
          </a:p>
        </p:txBody>
      </p:sp>
    </p:spTree>
    <p:extLst>
      <p:ext uri="{BB962C8B-B14F-4D97-AF65-F5344CB8AC3E}">
        <p14:creationId xmlns:p14="http://schemas.microsoft.com/office/powerpoint/2010/main" val="329876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a:t>
            </a:r>
            <a:r>
              <a:rPr lang="en-US" baseline="0" dirty="0" smtClean="0"/>
              <a:t> for bacteria growth include food, acid/base conditions, temperature, time, oxygen, and moisture. If all of these environments are present, rapid multiplication of bacteria will occur.</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10</a:t>
            </a:fld>
            <a:endParaRPr lang="en-US"/>
          </a:p>
        </p:txBody>
      </p:sp>
    </p:spTree>
    <p:extLst>
      <p:ext uri="{BB962C8B-B14F-4D97-AF65-F5344CB8AC3E}">
        <p14:creationId xmlns:p14="http://schemas.microsoft.com/office/powerpoint/2010/main" val="41362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Wet your hands with running water — either warm or cold.</a:t>
            </a:r>
          </a:p>
          <a:p>
            <a:r>
              <a:rPr lang="en-US" dirty="0"/>
              <a:t>Apply liquid, bar or powder soap.</a:t>
            </a:r>
          </a:p>
          <a:p>
            <a:r>
              <a:rPr lang="en-US" dirty="0"/>
              <a:t>Lather well.</a:t>
            </a:r>
          </a:p>
          <a:p>
            <a:r>
              <a:rPr lang="en-US" dirty="0"/>
              <a:t>Rub your hands vigorously for at least 20 seconds. ...</a:t>
            </a:r>
          </a:p>
          <a:p>
            <a:r>
              <a:rPr lang="en-US" dirty="0"/>
              <a:t>Rinse well.</a:t>
            </a:r>
          </a:p>
          <a:p>
            <a:r>
              <a:rPr lang="en-US" dirty="0"/>
              <a:t>Dry your hands with a clean or disposable towel or air dryer.</a:t>
            </a:r>
          </a:p>
          <a:p>
            <a:r>
              <a:rPr lang="en-US" dirty="0"/>
              <a:t>If possible, use a towel or your elbow to turn off the faucet.</a:t>
            </a:r>
          </a:p>
          <a:p>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11</a:t>
            </a:fld>
            <a:endParaRPr lang="en-US"/>
          </a:p>
        </p:txBody>
      </p:sp>
    </p:spTree>
    <p:extLst>
      <p:ext uri="{BB962C8B-B14F-4D97-AF65-F5344CB8AC3E}">
        <p14:creationId xmlns:p14="http://schemas.microsoft.com/office/powerpoint/2010/main" val="107858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we set up our sinks in our foods labs.</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12</a:t>
            </a:fld>
            <a:endParaRPr lang="en-US"/>
          </a:p>
        </p:txBody>
      </p:sp>
    </p:spTree>
    <p:extLst>
      <p:ext uri="{BB962C8B-B14F-4D97-AF65-F5344CB8AC3E}">
        <p14:creationId xmlns:p14="http://schemas.microsoft.com/office/powerpoint/2010/main" val="3023830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different temperatures</a:t>
            </a:r>
            <a:r>
              <a:rPr lang="en-US" baseline="0" dirty="0" smtClean="0"/>
              <a:t> for whole birds versus the temperature of ground meat? Why the difference?</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13</a:t>
            </a:fld>
            <a:endParaRPr lang="en-US"/>
          </a:p>
        </p:txBody>
      </p:sp>
    </p:spTree>
    <p:extLst>
      <p:ext uri="{BB962C8B-B14F-4D97-AF65-F5344CB8AC3E}">
        <p14:creationId xmlns:p14="http://schemas.microsoft.com/office/powerpoint/2010/main" val="416511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a:t>
            </a:r>
            <a:r>
              <a:rPr lang="en-US" baseline="0" dirty="0" smtClean="0"/>
              <a:t>, Separate, Cook, Chill are the four steps to food safety. See and go over infographic. (Print one per student from CDC website)</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14</a:t>
            </a:fld>
            <a:endParaRPr lang="en-US"/>
          </a:p>
        </p:txBody>
      </p:sp>
    </p:spTree>
    <p:extLst>
      <p:ext uri="{BB962C8B-B14F-4D97-AF65-F5344CB8AC3E}">
        <p14:creationId xmlns:p14="http://schemas.microsoft.com/office/powerpoint/2010/main" val="199148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7FFA6-FDEE-4221-A07B-C229CDE57411}" type="slidenum">
              <a:rPr lang="en-US" smtClean="0"/>
              <a:t>2</a:t>
            </a:fld>
            <a:endParaRPr lang="en-US"/>
          </a:p>
        </p:txBody>
      </p:sp>
    </p:spTree>
    <p:extLst>
      <p:ext uri="{BB962C8B-B14F-4D97-AF65-F5344CB8AC3E}">
        <p14:creationId xmlns:p14="http://schemas.microsoft.com/office/powerpoint/2010/main" val="197261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poisoning virus/ symptoms are affected a couple of hours after exposure. Stomach virus tends to show up within 1-3 days.</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3</a:t>
            </a:fld>
            <a:endParaRPr lang="en-US"/>
          </a:p>
        </p:txBody>
      </p:sp>
    </p:spTree>
    <p:extLst>
      <p:ext uri="{BB962C8B-B14F-4D97-AF65-F5344CB8AC3E}">
        <p14:creationId xmlns:p14="http://schemas.microsoft.com/office/powerpoint/2010/main" val="361001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a:t>
            </a:r>
            <a:r>
              <a:rPr lang="en-US" baseline="0" dirty="0" smtClean="0"/>
              <a:t> are consistent with the stomach flu. You may need to be hospitalized if symptoms increase!</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4</a:t>
            </a:fld>
            <a:endParaRPr lang="en-US"/>
          </a:p>
        </p:txBody>
      </p:sp>
    </p:spTree>
    <p:extLst>
      <p:ext uri="{BB962C8B-B14F-4D97-AF65-F5344CB8AC3E}">
        <p14:creationId xmlns:p14="http://schemas.microsoft.com/office/powerpoint/2010/main" val="9866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Elderly,</a:t>
            </a:r>
            <a:r>
              <a:rPr lang="en-US" baseline="0" dirty="0" smtClean="0"/>
              <a:t> immune system compromised, infants/children, pregnant women. You as a teenager may not fit into this group, but you are still at risk (just not a high risk)</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5</a:t>
            </a:fld>
            <a:endParaRPr lang="en-US"/>
          </a:p>
        </p:txBody>
      </p:sp>
    </p:spTree>
    <p:extLst>
      <p:ext uri="{BB962C8B-B14F-4D97-AF65-F5344CB8AC3E}">
        <p14:creationId xmlns:p14="http://schemas.microsoft.com/office/powerpoint/2010/main" val="110523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food safety recalls also happening every day. Not</a:t>
            </a:r>
            <a:r>
              <a:rPr lang="en-US" baseline="0" dirty="0" smtClean="0"/>
              <a:t> only do people get sick from food poisoning, but companies and farmers lose a lot of money annually from this!</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6</a:t>
            </a:fld>
            <a:endParaRPr lang="en-US"/>
          </a:p>
        </p:txBody>
      </p:sp>
    </p:spTree>
    <p:extLst>
      <p:ext uri="{BB962C8B-B14F-4D97-AF65-F5344CB8AC3E}">
        <p14:creationId xmlns:p14="http://schemas.microsoft.com/office/powerpoint/2010/main" val="248165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are more likely to gain the symptoms of </a:t>
            </a:r>
            <a:r>
              <a:rPr lang="en-US" dirty="0" err="1" smtClean="0"/>
              <a:t>E.Coli</a:t>
            </a:r>
            <a:r>
              <a:rPr lang="en-US" dirty="0" smtClean="0"/>
              <a:t>. These include severe stomach cramps, diarrhea,</a:t>
            </a:r>
            <a:r>
              <a:rPr lang="en-US" baseline="0" dirty="0" smtClean="0"/>
              <a:t> nausea, and vomiting. Some people are infected but may not exhibit the symptoms.</a:t>
            </a:r>
          </a:p>
          <a:p>
            <a:r>
              <a:rPr lang="en-US" baseline="0" dirty="0" smtClean="0"/>
              <a:t>Symptoms usually end within a week, but some can lead to long-term disability or death.</a:t>
            </a:r>
          </a:p>
          <a:p>
            <a:r>
              <a:rPr lang="en-US" baseline="0" dirty="0" smtClean="0"/>
              <a:t>This strand will live in the digestive tract of humans and animals. Some strands are found in water. There are different types of </a:t>
            </a:r>
            <a:r>
              <a:rPr lang="en-US" baseline="0" dirty="0" err="1" smtClean="0"/>
              <a:t>E.Coli</a:t>
            </a:r>
            <a:r>
              <a:rPr lang="en-US" baseline="0" dirty="0" smtClean="0"/>
              <a:t> bacterium strands, some are harmless while others are deadly.</a:t>
            </a:r>
          </a:p>
          <a:p>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7</a:t>
            </a:fld>
            <a:endParaRPr lang="en-US"/>
          </a:p>
        </p:txBody>
      </p:sp>
    </p:spTree>
    <p:extLst>
      <p:ext uri="{BB962C8B-B14F-4D97-AF65-F5344CB8AC3E}">
        <p14:creationId xmlns:p14="http://schemas.microsoft.com/office/powerpoint/2010/main" val="159025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commonly found in contaminated</a:t>
            </a:r>
            <a:r>
              <a:rPr lang="en-US" baseline="0" dirty="0" smtClean="0"/>
              <a:t> poultry and eggs. The illness will last from 4-7 days. Symptoms include diarrhea, fever, cramps, and vomiting.  You can prevent getting this type of bacteria by avoiding high risk foods. Do not eat undercooked or raw eggs. Cook poultry to the proper internal temperature.</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8</a:t>
            </a:fld>
            <a:endParaRPr lang="en-US"/>
          </a:p>
        </p:txBody>
      </p:sp>
    </p:spTree>
    <p:extLst>
      <p:ext uri="{BB962C8B-B14F-4D97-AF65-F5344CB8AC3E}">
        <p14:creationId xmlns:p14="http://schemas.microsoft.com/office/powerpoint/2010/main" val="339178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include produce, shellfish,</a:t>
            </a:r>
            <a:r>
              <a:rPr lang="en-US" baseline="0" dirty="0" smtClean="0"/>
              <a:t> and ready to eat foods contaminated by those infected. This is the most common source of stomach infections. It can spread very easily. Symptoms include watery diarrhea and vomiting.</a:t>
            </a:r>
          </a:p>
          <a:p>
            <a:r>
              <a:rPr lang="en-US" baseline="0" dirty="0" smtClean="0"/>
              <a:t>Duration will be 1-3 days unless hospitalized.</a:t>
            </a:r>
          </a:p>
          <a:p>
            <a:r>
              <a:rPr lang="en-US" baseline="0" dirty="0" smtClean="0"/>
              <a:t>Make sure to wash your hands properly and frequently.</a:t>
            </a:r>
          </a:p>
          <a:p>
            <a:r>
              <a:rPr lang="en-US" baseline="0" dirty="0" smtClean="0"/>
              <a:t>Clean and disinfect all surfaces and wear gloves if you work within food service industry.</a:t>
            </a:r>
          </a:p>
          <a:p>
            <a:r>
              <a:rPr lang="en-US" baseline="0" dirty="0" smtClean="0"/>
              <a:t>Wash fruits and vegetables!</a:t>
            </a:r>
            <a:endParaRPr lang="en-US" dirty="0"/>
          </a:p>
        </p:txBody>
      </p:sp>
      <p:sp>
        <p:nvSpPr>
          <p:cNvPr id="4" name="Slide Number Placeholder 3"/>
          <p:cNvSpPr>
            <a:spLocks noGrp="1"/>
          </p:cNvSpPr>
          <p:nvPr>
            <p:ph type="sldNum" sz="quarter" idx="10"/>
          </p:nvPr>
        </p:nvSpPr>
        <p:spPr/>
        <p:txBody>
          <a:bodyPr/>
          <a:lstStyle/>
          <a:p>
            <a:fld id="{B7F7FFA6-FDEE-4221-A07B-C229CDE57411}" type="slidenum">
              <a:rPr lang="en-US" smtClean="0"/>
              <a:t>9</a:t>
            </a:fld>
            <a:endParaRPr lang="en-US"/>
          </a:p>
        </p:txBody>
      </p:sp>
    </p:spTree>
    <p:extLst>
      <p:ext uri="{BB962C8B-B14F-4D97-AF65-F5344CB8AC3E}">
        <p14:creationId xmlns:p14="http://schemas.microsoft.com/office/powerpoint/2010/main" val="425624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6D6C7-E6B5-4E30-81E0-F77D7180DF6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81724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6D6C7-E6B5-4E30-81E0-F77D7180DF6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323705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6D6C7-E6B5-4E30-81E0-F77D7180DF6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138717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6D6C7-E6B5-4E30-81E0-F77D7180DF6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43769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6D6C7-E6B5-4E30-81E0-F77D7180DF6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274555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6D6C7-E6B5-4E30-81E0-F77D7180DF6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387034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6D6C7-E6B5-4E30-81E0-F77D7180DF6A}"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310235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6D6C7-E6B5-4E30-81E0-F77D7180DF6A}"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384239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6D6C7-E6B5-4E30-81E0-F77D7180DF6A}"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352957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6D6C7-E6B5-4E30-81E0-F77D7180DF6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32987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6D6C7-E6B5-4E30-81E0-F77D7180DF6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3BAF7-5D49-4104-B69B-B420E733584B}" type="slidenum">
              <a:rPr lang="en-US" smtClean="0"/>
              <a:t>‹#›</a:t>
            </a:fld>
            <a:endParaRPr lang="en-US"/>
          </a:p>
        </p:txBody>
      </p:sp>
    </p:spTree>
    <p:extLst>
      <p:ext uri="{BB962C8B-B14F-4D97-AF65-F5344CB8AC3E}">
        <p14:creationId xmlns:p14="http://schemas.microsoft.com/office/powerpoint/2010/main" val="222179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6D6C7-E6B5-4E30-81E0-F77D7180DF6A}"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3BAF7-5D49-4104-B69B-B420E733584B}" type="slidenum">
              <a:rPr lang="en-US" smtClean="0"/>
              <a:t>‹#›</a:t>
            </a:fld>
            <a:endParaRPr lang="en-US"/>
          </a:p>
        </p:txBody>
      </p:sp>
    </p:spTree>
    <p:extLst>
      <p:ext uri="{BB962C8B-B14F-4D97-AF65-F5344CB8AC3E}">
        <p14:creationId xmlns:p14="http://schemas.microsoft.com/office/powerpoint/2010/main" val="358245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dctv/healthyliving/hygiene/fight-germs-wash-hands.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5077" y="1195753"/>
            <a:ext cx="10607039" cy="2630659"/>
          </a:xfrm>
        </p:spPr>
        <p:txBody>
          <a:bodyPr>
            <a:normAutofit/>
          </a:bodyPr>
          <a:lstStyle/>
          <a:p>
            <a:r>
              <a:rPr lang="en-US" sz="8000" b="1" dirty="0" smtClean="0">
                <a:effectLst>
                  <a:outerShdw blurRad="38100" dist="38100" dir="2700000" algn="tl">
                    <a:srgbClr val="000000">
                      <a:alpha val="43137"/>
                    </a:srgbClr>
                  </a:outerShdw>
                </a:effectLst>
                <a:latin typeface="Century Gothic" panose="020B0502020202020204" pitchFamily="34" charset="0"/>
              </a:rPr>
              <a:t>Safe Food Handling</a:t>
            </a:r>
            <a:endParaRPr lang="en-US" sz="8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614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958" y="38637"/>
            <a:ext cx="10515600" cy="1325563"/>
          </a:xfrm>
        </p:spPr>
        <p:txBody>
          <a:bodyPr>
            <a:normAutofit/>
          </a:bodyPr>
          <a:lstStyle/>
          <a:p>
            <a:pPr algn="ctr"/>
            <a:r>
              <a:rPr lang="en-US" sz="4000" b="1" dirty="0" smtClean="0">
                <a:latin typeface="Century Gothic" panose="020B0502020202020204" pitchFamily="34" charset="0"/>
              </a:rPr>
              <a:t>Bacteria Growth</a:t>
            </a:r>
            <a:endParaRPr lang="en-US" sz="4000" b="1" dirty="0">
              <a:latin typeface="Century Gothic" panose="020B0502020202020204" pitchFamily="34" charset="0"/>
            </a:endParaRPr>
          </a:p>
        </p:txBody>
      </p:sp>
      <p:pic>
        <p:nvPicPr>
          <p:cNvPr id="11" name="Picture 10"/>
          <p:cNvPicPr>
            <a:picLocks noChangeAspect="1"/>
          </p:cNvPicPr>
          <p:nvPr/>
        </p:nvPicPr>
        <p:blipFill>
          <a:blip r:embed="rId3"/>
          <a:stretch>
            <a:fillRect/>
          </a:stretch>
        </p:blipFill>
        <p:spPr>
          <a:xfrm>
            <a:off x="9397686" y="3837434"/>
            <a:ext cx="1133475" cy="1200150"/>
          </a:xfrm>
          <a:prstGeom prst="rect">
            <a:avLst/>
          </a:prstGeom>
        </p:spPr>
      </p:pic>
      <p:sp>
        <p:nvSpPr>
          <p:cNvPr id="12" name="TextBox 11"/>
          <p:cNvSpPr txBox="1"/>
          <p:nvPr/>
        </p:nvSpPr>
        <p:spPr>
          <a:xfrm>
            <a:off x="9637153" y="6297452"/>
            <a:ext cx="2395471" cy="369332"/>
          </a:xfrm>
          <a:prstGeom prst="rect">
            <a:avLst/>
          </a:prstGeom>
          <a:noFill/>
        </p:spPr>
        <p:txBody>
          <a:bodyPr wrap="square" rtlCol="0">
            <a:spAutoFit/>
          </a:bodyPr>
          <a:lstStyle/>
          <a:p>
            <a:r>
              <a:rPr lang="en-US" dirty="0" err="1" smtClean="0">
                <a:latin typeface="Century Gothic" panose="020B0502020202020204" pitchFamily="34" charset="0"/>
              </a:rPr>
              <a:t>ServSafe</a:t>
            </a:r>
            <a:r>
              <a:rPr lang="en-US" dirty="0" smtClean="0">
                <a:latin typeface="Century Gothic" panose="020B0502020202020204" pitchFamily="34" charset="0"/>
              </a:rPr>
              <a:t> 2016</a:t>
            </a:r>
            <a:endParaRPr lang="en-US" dirty="0">
              <a:latin typeface="Century Gothic" panose="020B0502020202020204" pitchFamily="34" charset="0"/>
            </a:endParaRPr>
          </a:p>
        </p:txBody>
      </p:sp>
      <p:pic>
        <p:nvPicPr>
          <p:cNvPr id="13" name="Picture 12"/>
          <p:cNvPicPr>
            <a:picLocks noChangeAspect="1"/>
          </p:cNvPicPr>
          <p:nvPr/>
        </p:nvPicPr>
        <p:blipFill>
          <a:blip r:embed="rId4"/>
          <a:stretch>
            <a:fillRect/>
          </a:stretch>
        </p:blipFill>
        <p:spPr>
          <a:xfrm>
            <a:off x="1679619" y="2128234"/>
            <a:ext cx="1104900" cy="1028700"/>
          </a:xfrm>
          <a:prstGeom prst="rect">
            <a:avLst/>
          </a:prstGeom>
        </p:spPr>
      </p:pic>
      <p:pic>
        <p:nvPicPr>
          <p:cNvPr id="14" name="Picture 13"/>
          <p:cNvPicPr>
            <a:picLocks noChangeAspect="1"/>
          </p:cNvPicPr>
          <p:nvPr/>
        </p:nvPicPr>
        <p:blipFill>
          <a:blip r:embed="rId5"/>
          <a:stretch>
            <a:fillRect/>
          </a:stretch>
        </p:blipFill>
        <p:spPr>
          <a:xfrm>
            <a:off x="3140901" y="2128234"/>
            <a:ext cx="1076325" cy="1181100"/>
          </a:xfrm>
          <a:prstGeom prst="rect">
            <a:avLst/>
          </a:prstGeom>
        </p:spPr>
      </p:pic>
      <p:pic>
        <p:nvPicPr>
          <p:cNvPr id="15" name="Picture 14"/>
          <p:cNvPicPr>
            <a:picLocks noChangeAspect="1"/>
          </p:cNvPicPr>
          <p:nvPr/>
        </p:nvPicPr>
        <p:blipFill>
          <a:blip r:embed="rId6"/>
          <a:stretch>
            <a:fillRect/>
          </a:stretch>
        </p:blipFill>
        <p:spPr>
          <a:xfrm>
            <a:off x="4573608" y="2056796"/>
            <a:ext cx="1095375" cy="1171575"/>
          </a:xfrm>
          <a:prstGeom prst="rect">
            <a:avLst/>
          </a:prstGeom>
        </p:spPr>
      </p:pic>
      <p:pic>
        <p:nvPicPr>
          <p:cNvPr id="16" name="Picture 15"/>
          <p:cNvPicPr>
            <a:picLocks noChangeAspect="1"/>
          </p:cNvPicPr>
          <p:nvPr/>
        </p:nvPicPr>
        <p:blipFill>
          <a:blip r:embed="rId7"/>
          <a:stretch>
            <a:fillRect/>
          </a:stretch>
        </p:blipFill>
        <p:spPr>
          <a:xfrm>
            <a:off x="6594385" y="3827909"/>
            <a:ext cx="1123950" cy="1209675"/>
          </a:xfrm>
          <a:prstGeom prst="rect">
            <a:avLst/>
          </a:prstGeom>
        </p:spPr>
      </p:pic>
      <p:pic>
        <p:nvPicPr>
          <p:cNvPr id="17" name="Picture 16"/>
          <p:cNvPicPr>
            <a:picLocks noChangeAspect="1"/>
          </p:cNvPicPr>
          <p:nvPr/>
        </p:nvPicPr>
        <p:blipFill>
          <a:blip r:embed="rId8"/>
          <a:stretch>
            <a:fillRect/>
          </a:stretch>
        </p:blipFill>
        <p:spPr>
          <a:xfrm>
            <a:off x="7974369" y="3856483"/>
            <a:ext cx="1171575" cy="1152525"/>
          </a:xfrm>
          <a:prstGeom prst="rect">
            <a:avLst/>
          </a:prstGeom>
        </p:spPr>
      </p:pic>
    </p:spTree>
    <p:extLst>
      <p:ext uri="{BB962C8B-B14F-4D97-AF65-F5344CB8AC3E}">
        <p14:creationId xmlns:p14="http://schemas.microsoft.com/office/powerpoint/2010/main" val="35140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Gothic" panose="020B0502020202020204" pitchFamily="34" charset="0"/>
                <a:hlinkClick r:id="rId3"/>
              </a:rPr>
              <a:t>Proper Hand washing</a:t>
            </a:r>
            <a:endParaRPr lang="en-US" b="1" dirty="0">
              <a:latin typeface="Century Gothic" panose="020B0502020202020204" pitchFamily="34" charset="0"/>
            </a:endParaRPr>
          </a:p>
        </p:txBody>
      </p:sp>
      <p:pic>
        <p:nvPicPr>
          <p:cNvPr id="1026" name="Picture 2" descr="Image result for handwa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161" y="1810261"/>
            <a:ext cx="7591678" cy="425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00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478220"/>
            <a:ext cx="10515600" cy="1325563"/>
          </a:xfrm>
        </p:spPr>
        <p:txBody>
          <a:bodyPr/>
          <a:lstStyle/>
          <a:p>
            <a:pPr algn="ctr"/>
            <a:r>
              <a:rPr lang="en-US" b="1" dirty="0" smtClean="0">
                <a:effectLst>
                  <a:outerShdw blurRad="38100" dist="38100" dir="2700000" algn="tl">
                    <a:srgbClr val="000000">
                      <a:alpha val="43137"/>
                    </a:srgbClr>
                  </a:outerShdw>
                </a:effectLst>
                <a:latin typeface="Century Gothic" panose="020B0502020202020204" pitchFamily="34" charset="0"/>
              </a:rPr>
              <a:t>Proper Dishwashing</a:t>
            </a:r>
            <a:br>
              <a:rPr lang="en-US" b="1" dirty="0" smtClean="0">
                <a:effectLst>
                  <a:outerShdw blurRad="38100" dist="38100" dir="2700000" algn="tl">
                    <a:srgbClr val="000000">
                      <a:alpha val="43137"/>
                    </a:srgbClr>
                  </a:outerShdw>
                </a:effectLst>
                <a:latin typeface="Century Gothic" panose="020B0502020202020204" pitchFamily="34" charset="0"/>
              </a:rPr>
            </a:br>
            <a:r>
              <a:rPr lang="en-US" sz="3200" b="1" dirty="0" smtClean="0">
                <a:effectLst>
                  <a:outerShdw blurRad="38100" dist="38100" dir="2700000" algn="tl">
                    <a:srgbClr val="000000">
                      <a:alpha val="43137"/>
                    </a:srgbClr>
                  </a:outerShdw>
                </a:effectLst>
                <a:latin typeface="Century Gothic" panose="020B0502020202020204" pitchFamily="34" charset="0"/>
              </a:rPr>
              <a:t>Two Compartment Sinks</a:t>
            </a:r>
            <a:endParaRPr lang="en-US" b="1" dirty="0">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53613" y="1803783"/>
            <a:ext cx="8771931" cy="4780638"/>
          </a:xfrm>
          <a:prstGeom prst="rect">
            <a:avLst/>
          </a:prstGeom>
        </p:spPr>
      </p:pic>
      <p:sp>
        <p:nvSpPr>
          <p:cNvPr id="6" name="Text Box 4"/>
          <p:cNvSpPr txBox="1"/>
          <p:nvPr/>
        </p:nvSpPr>
        <p:spPr>
          <a:xfrm>
            <a:off x="2639961" y="4143771"/>
            <a:ext cx="2448231" cy="188223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*Fill up ½ way with water.</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*Place 6 Sanitizer Tabs in.</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*Agitate water to dissolve.</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ooper Black" panose="0208090404030B0204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7" name="Text Box 5"/>
          <p:cNvSpPr txBox="1"/>
          <p:nvPr/>
        </p:nvSpPr>
        <p:spPr>
          <a:xfrm>
            <a:off x="5914102" y="4199662"/>
            <a:ext cx="2867691" cy="182634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*Make sure flat side is up on plug.</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*Fill ½ way with HOT water.</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*Use </a:t>
            </a:r>
            <a:r>
              <a:rPr lang="en-US" u="sng" dirty="0">
                <a:effectLst/>
                <a:latin typeface="Century Gothic" panose="020B0502020202020204" pitchFamily="34" charset="0"/>
                <a:ea typeface="Calibri" panose="020F0502020204030204" pitchFamily="34" charset="0"/>
                <a:cs typeface="Times New Roman" panose="02020603050405020304" pitchFamily="18" charset="0"/>
              </a:rPr>
              <a:t>ONE</a:t>
            </a:r>
            <a:r>
              <a:rPr lang="en-US" dirty="0">
                <a:effectLst/>
                <a:latin typeface="Century Gothic" panose="020B0502020202020204" pitchFamily="34" charset="0"/>
                <a:ea typeface="Calibri" panose="020F0502020204030204" pitchFamily="34" charset="0"/>
                <a:cs typeface="Times New Roman" panose="02020603050405020304" pitchFamily="18" charset="0"/>
              </a:rPr>
              <a:t> pump of Dawn Soap.</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ooper Black" panose="0208090404030B0204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ooper Black" panose="0208090404030B0204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37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841" y="209952"/>
            <a:ext cx="8660317" cy="6438095"/>
          </a:xfrm>
          <a:prstGeom prst="rect">
            <a:avLst/>
          </a:prstGeom>
        </p:spPr>
      </p:pic>
    </p:spTree>
    <p:extLst>
      <p:ext uri="{BB962C8B-B14F-4D97-AF65-F5344CB8AC3E}">
        <p14:creationId xmlns:p14="http://schemas.microsoft.com/office/powerpoint/2010/main" val="49964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863" y="593712"/>
            <a:ext cx="5815368" cy="5890752"/>
          </a:xfrm>
          <a:prstGeom prst="rect">
            <a:avLst/>
          </a:prstGeom>
        </p:spPr>
      </p:pic>
      <p:sp>
        <p:nvSpPr>
          <p:cNvPr id="6" name="TextBox 5"/>
          <p:cNvSpPr txBox="1"/>
          <p:nvPr/>
        </p:nvSpPr>
        <p:spPr>
          <a:xfrm>
            <a:off x="614150" y="2606722"/>
            <a:ext cx="3575713"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entury Gothic" panose="020B0502020202020204" pitchFamily="34" charset="0"/>
              </a:rPr>
              <a:t>4 Steps to Food Safety</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8659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059"/>
            <a:ext cx="10515600" cy="1325563"/>
          </a:xfrm>
        </p:spPr>
        <p:txBody>
          <a:bodyPr/>
          <a:lstStyle/>
          <a:p>
            <a:pPr algn="ctr"/>
            <a:r>
              <a:rPr lang="en-US" b="1" dirty="0" smtClean="0">
                <a:effectLst>
                  <a:outerShdw blurRad="38100" dist="38100" dir="2700000" algn="tl">
                    <a:srgbClr val="000000">
                      <a:alpha val="43137"/>
                    </a:srgbClr>
                  </a:outerShdw>
                </a:effectLst>
                <a:latin typeface="Century Gothic" panose="020B0502020202020204" pitchFamily="34" charset="0"/>
              </a:rPr>
              <a:t>Why Are We Still Getting Sick?!</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400622"/>
            <a:ext cx="10515600" cy="4351338"/>
          </a:xfrm>
        </p:spPr>
        <p:txBody>
          <a:bodyPr>
            <a:normAutofit/>
          </a:bodyPr>
          <a:lstStyle/>
          <a:p>
            <a:pPr algn="ctr"/>
            <a:r>
              <a:rPr lang="en-US" sz="3200" dirty="0" smtClean="0">
                <a:latin typeface="Century Gothic" panose="020B0502020202020204" pitchFamily="34" charset="0"/>
              </a:rPr>
              <a:t>Lifestyle of convenience and speed</a:t>
            </a:r>
          </a:p>
          <a:p>
            <a:pPr algn="ctr"/>
            <a:r>
              <a:rPr lang="en-US" sz="3200" dirty="0" smtClean="0">
                <a:latin typeface="Century Gothic" panose="020B0502020202020204" pitchFamily="34" charset="0"/>
              </a:rPr>
              <a:t>Improper food handling practices</a:t>
            </a:r>
          </a:p>
          <a:p>
            <a:pPr algn="ctr"/>
            <a:r>
              <a:rPr lang="en-US" sz="3200" dirty="0" smtClean="0">
                <a:latin typeface="Century Gothic" panose="020B0502020202020204" pitchFamily="34" charset="0"/>
              </a:rPr>
              <a:t>People eat out more</a:t>
            </a:r>
          </a:p>
          <a:p>
            <a:pPr algn="ctr"/>
            <a:r>
              <a:rPr lang="en-US" sz="3200" dirty="0" smtClean="0">
                <a:latin typeface="Century Gothic" panose="020B0502020202020204" pitchFamily="34" charset="0"/>
              </a:rPr>
              <a:t>Not enough education is given for prevention</a:t>
            </a:r>
            <a:endParaRPr lang="en-US" sz="3200" dirty="0">
              <a:latin typeface="Century Gothic" panose="020B0502020202020204" pitchFamily="34" charset="0"/>
            </a:endParaRPr>
          </a:p>
        </p:txBody>
      </p:sp>
      <p:pic>
        <p:nvPicPr>
          <p:cNvPr id="1026" name="Picture 2" descr="Image result for improper food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590" y="3790683"/>
            <a:ext cx="4480819" cy="283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7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entury Gothic" panose="020B0502020202020204" pitchFamily="34" charset="0"/>
              </a:rPr>
              <a:t>What is Food </a:t>
            </a:r>
            <a:r>
              <a:rPr lang="en-US" b="1" dirty="0">
                <a:latin typeface="Century Gothic" panose="020B0502020202020204" pitchFamily="34" charset="0"/>
              </a:rPr>
              <a:t>B</a:t>
            </a:r>
            <a:r>
              <a:rPr lang="en-US" b="1" dirty="0" smtClean="0">
                <a:latin typeface="Century Gothic" panose="020B0502020202020204" pitchFamily="34" charset="0"/>
              </a:rPr>
              <a:t>orne </a:t>
            </a:r>
            <a:r>
              <a:rPr lang="en-US" b="1" dirty="0">
                <a:latin typeface="Century Gothic" panose="020B0502020202020204" pitchFamily="34" charset="0"/>
              </a:rPr>
              <a:t>I</a:t>
            </a:r>
            <a:r>
              <a:rPr lang="en-US" b="1" dirty="0" smtClean="0">
                <a:latin typeface="Century Gothic" panose="020B0502020202020204" pitchFamily="34" charset="0"/>
              </a:rPr>
              <a:t>llness?</a:t>
            </a:r>
            <a:endParaRPr lang="en-US" b="1" dirty="0">
              <a:latin typeface="Century Gothic" panose="020B0502020202020204" pitchFamily="34" charset="0"/>
            </a:endParaRPr>
          </a:p>
        </p:txBody>
      </p:sp>
      <p:sp>
        <p:nvSpPr>
          <p:cNvPr id="3" name="Content Placeholder 2"/>
          <p:cNvSpPr>
            <a:spLocks noGrp="1"/>
          </p:cNvSpPr>
          <p:nvPr>
            <p:ph sz="half" idx="1"/>
          </p:nvPr>
        </p:nvSpPr>
        <p:spPr>
          <a:xfrm>
            <a:off x="6172200" y="1772265"/>
            <a:ext cx="5181600" cy="4351338"/>
          </a:xfrm>
        </p:spPr>
        <p:txBody>
          <a:bodyPr/>
          <a:lstStyle/>
          <a:p>
            <a:r>
              <a:rPr lang="en-US" dirty="0" smtClean="0">
                <a:latin typeface="Century Gothic" panose="020B0502020202020204" pitchFamily="34" charset="0"/>
              </a:rPr>
              <a:t>Commonly referred to “food poisoning”</a:t>
            </a:r>
          </a:p>
          <a:p>
            <a:r>
              <a:rPr lang="en-US" dirty="0" smtClean="0">
                <a:latin typeface="Century Gothic" panose="020B0502020202020204" pitchFamily="34" charset="0"/>
              </a:rPr>
              <a:t>Any illness resulting from food spoilage of pathogenic bacteria, contamination among food, viruses, parasites, or toxins.</a:t>
            </a:r>
            <a:endParaRPr lang="en-US" dirty="0">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1057141" y="1772265"/>
            <a:ext cx="4188183" cy="4188183"/>
          </a:xfrm>
          <a:prstGeom prst="rect">
            <a:avLst/>
          </a:prstGeom>
        </p:spPr>
      </p:pic>
      <p:sp>
        <p:nvSpPr>
          <p:cNvPr id="7" name="TextBox 6"/>
          <p:cNvSpPr txBox="1"/>
          <p:nvPr/>
        </p:nvSpPr>
        <p:spPr>
          <a:xfrm>
            <a:off x="1687131" y="6042025"/>
            <a:ext cx="9066727" cy="400110"/>
          </a:xfrm>
          <a:prstGeom prst="rect">
            <a:avLst/>
          </a:prstGeom>
          <a:noFill/>
        </p:spPr>
        <p:txBody>
          <a:bodyPr wrap="square" rtlCol="0">
            <a:spAutoFit/>
          </a:bodyPr>
          <a:lstStyle/>
          <a:p>
            <a:r>
              <a:rPr lang="en-US" sz="2000" i="1" dirty="0" smtClean="0">
                <a:latin typeface="Century Gothic" panose="020B0502020202020204" pitchFamily="34" charset="0"/>
              </a:rPr>
              <a:t>What is the difference between food poisoning and a stomach bug?</a:t>
            </a:r>
            <a:endParaRPr lang="en-US" sz="2000" i="1" dirty="0">
              <a:latin typeface="Century Gothic" panose="020B0502020202020204" pitchFamily="34" charset="0"/>
            </a:endParaRPr>
          </a:p>
        </p:txBody>
      </p:sp>
    </p:spTree>
    <p:extLst>
      <p:ext uri="{BB962C8B-B14F-4D97-AF65-F5344CB8AC3E}">
        <p14:creationId xmlns:p14="http://schemas.microsoft.com/office/powerpoint/2010/main" val="285372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3">
                <a:shade val="45000"/>
                <a:satMod val="135000"/>
              </a:schemeClr>
              <a:prstClr val="white"/>
            </a:duotone>
          </a:blip>
          <a:stretch>
            <a:fillRect/>
          </a:stretch>
        </p:blipFill>
        <p:spPr>
          <a:xfrm>
            <a:off x="901151" y="202440"/>
            <a:ext cx="10389698" cy="6809248"/>
          </a:xfrm>
          <a:prstGeom prst="rect">
            <a:avLst/>
          </a:prstGeom>
        </p:spPr>
      </p:pic>
      <p:sp>
        <p:nvSpPr>
          <p:cNvPr id="2" name="Title 1"/>
          <p:cNvSpPr>
            <a:spLocks noGrp="1"/>
          </p:cNvSpPr>
          <p:nvPr>
            <p:ph type="title"/>
          </p:nvPr>
        </p:nvSpPr>
        <p:spPr>
          <a:xfrm>
            <a:off x="1225640" y="365124"/>
            <a:ext cx="10515600" cy="1325563"/>
          </a:xfrm>
        </p:spPr>
        <p:txBody>
          <a:bodyPr>
            <a:normAutofit/>
          </a:bodyPr>
          <a:lstStyle/>
          <a:p>
            <a:r>
              <a:rPr lang="en-US" sz="8000" b="1" dirty="0" smtClean="0">
                <a:latin typeface="Chiller" panose="04020404031007020602" pitchFamily="82" charset="0"/>
              </a:rPr>
              <a:t>Symptoms:</a:t>
            </a:r>
            <a:endParaRPr lang="en-US" sz="8000" b="1" dirty="0">
              <a:latin typeface="Chiller" panose="04020404031007020602" pitchFamily="82" charset="0"/>
            </a:endParaRPr>
          </a:p>
        </p:txBody>
      </p:sp>
      <p:sp>
        <p:nvSpPr>
          <p:cNvPr id="3" name="Content Placeholder 2"/>
          <p:cNvSpPr>
            <a:spLocks noGrp="1"/>
          </p:cNvSpPr>
          <p:nvPr>
            <p:ph sz="half" idx="1"/>
          </p:nvPr>
        </p:nvSpPr>
        <p:spPr>
          <a:xfrm>
            <a:off x="450760" y="2224871"/>
            <a:ext cx="5181600" cy="4351338"/>
          </a:xfrm>
        </p:spPr>
        <p:txBody>
          <a:bodyPr/>
          <a:lstStyle/>
          <a:p>
            <a:pPr marL="0" indent="0">
              <a:buNone/>
            </a:pPr>
            <a:r>
              <a:rPr lang="en-US" b="1" dirty="0" smtClean="0">
                <a:latin typeface="Century Gothic" panose="020B0502020202020204" pitchFamily="34" charset="0"/>
              </a:rPr>
              <a:t>Vomiting</a:t>
            </a:r>
          </a:p>
          <a:p>
            <a:endParaRPr lang="en-US" b="1" dirty="0"/>
          </a:p>
          <a:p>
            <a:endParaRPr lang="en-US" b="1" dirty="0" smtClean="0"/>
          </a:p>
          <a:p>
            <a:pPr marL="914400" lvl="2" indent="0">
              <a:buNone/>
            </a:pPr>
            <a:r>
              <a:rPr lang="en-US" sz="2800" b="1" dirty="0" smtClean="0">
                <a:latin typeface="Century Gothic" panose="020B0502020202020204" pitchFamily="34" charset="0"/>
              </a:rPr>
              <a:t>		Nausea</a:t>
            </a:r>
          </a:p>
          <a:p>
            <a:pPr marL="914400" lvl="2" indent="0">
              <a:buNone/>
            </a:pPr>
            <a:endParaRPr lang="en-US" sz="2800" b="1" dirty="0" smtClean="0">
              <a:latin typeface="Century Gothic" panose="020B0502020202020204" pitchFamily="34" charset="0"/>
            </a:endParaRPr>
          </a:p>
          <a:p>
            <a:pPr marL="914400" lvl="2" indent="0">
              <a:buNone/>
            </a:pPr>
            <a:endParaRPr lang="en-US" sz="2800" b="1" dirty="0">
              <a:latin typeface="Century Gothic" panose="020B0502020202020204" pitchFamily="34" charset="0"/>
            </a:endParaRPr>
          </a:p>
          <a:p>
            <a:pPr marL="914400" lvl="2" indent="0">
              <a:buNone/>
            </a:pPr>
            <a:r>
              <a:rPr lang="en-US" sz="2800" b="1" dirty="0" smtClean="0">
                <a:latin typeface="Century Gothic" panose="020B0502020202020204" pitchFamily="34" charset="0"/>
              </a:rPr>
              <a:t> Cramps</a:t>
            </a:r>
            <a:endParaRPr lang="en-US" sz="2800" b="1" dirty="0">
              <a:latin typeface="Century Gothic" panose="020B0502020202020204" pitchFamily="34" charset="0"/>
            </a:endParaRPr>
          </a:p>
        </p:txBody>
      </p:sp>
      <p:sp>
        <p:nvSpPr>
          <p:cNvPr id="4" name="Content Placeholder 3"/>
          <p:cNvSpPr>
            <a:spLocks noGrp="1"/>
          </p:cNvSpPr>
          <p:nvPr>
            <p:ph sz="half" idx="2"/>
          </p:nvPr>
        </p:nvSpPr>
        <p:spPr>
          <a:xfrm>
            <a:off x="4729064" y="1268519"/>
            <a:ext cx="6886274" cy="5164478"/>
          </a:xfrm>
        </p:spPr>
        <p:txBody>
          <a:bodyPr/>
          <a:lstStyle/>
          <a:p>
            <a:pPr marL="0" indent="0">
              <a:buNone/>
            </a:pPr>
            <a:r>
              <a:rPr lang="en-US" b="1" dirty="0" smtClean="0">
                <a:latin typeface="Century Gothic" panose="020B0502020202020204" pitchFamily="34" charset="0"/>
              </a:rPr>
              <a:t>Chills</a:t>
            </a:r>
          </a:p>
          <a:p>
            <a:pPr marL="0" indent="0">
              <a:buNone/>
            </a:pPr>
            <a:r>
              <a:rPr lang="en-US" b="1" dirty="0" smtClean="0"/>
              <a:t>			                </a:t>
            </a:r>
            <a:r>
              <a:rPr lang="en-US" b="1" dirty="0" smtClean="0">
                <a:latin typeface="Century Gothic" panose="020B0502020202020204" pitchFamily="34" charset="0"/>
              </a:rPr>
              <a:t>Dizziness</a:t>
            </a:r>
            <a:endParaRPr lang="en-US" b="1" dirty="0">
              <a:latin typeface="Century Gothic" panose="020B0502020202020204" pitchFamily="34" charset="0"/>
            </a:endParaRPr>
          </a:p>
          <a:p>
            <a:pPr marL="0" indent="0">
              <a:buNone/>
            </a:pPr>
            <a:r>
              <a:rPr lang="en-US" b="1" dirty="0" smtClean="0">
                <a:latin typeface="Century Gothic" panose="020B0502020202020204" pitchFamily="34" charset="0"/>
              </a:rPr>
              <a:t>         Fatigue</a:t>
            </a:r>
          </a:p>
          <a:p>
            <a:pPr marL="0" indent="0">
              <a:buNone/>
            </a:pPr>
            <a:endParaRPr lang="en-US" b="1" dirty="0"/>
          </a:p>
          <a:p>
            <a:pPr marL="0" indent="0">
              <a:buNone/>
            </a:pPr>
            <a:r>
              <a:rPr lang="en-US" b="1" dirty="0" smtClean="0"/>
              <a:t>		                </a:t>
            </a:r>
            <a:r>
              <a:rPr lang="en-US" b="1" dirty="0" smtClean="0">
                <a:latin typeface="Century Gothic" panose="020B0502020202020204" pitchFamily="34" charset="0"/>
              </a:rPr>
              <a:t>Double Vision</a:t>
            </a:r>
          </a:p>
          <a:p>
            <a:pPr marL="0" indent="0">
              <a:buNone/>
            </a:pPr>
            <a:endParaRPr lang="en-US" b="1" dirty="0"/>
          </a:p>
          <a:p>
            <a:pPr marL="0" indent="0">
              <a:buNone/>
            </a:pPr>
            <a:r>
              <a:rPr lang="en-US" b="1" dirty="0" smtClean="0">
                <a:latin typeface="Century Gothic" panose="020B0502020202020204" pitchFamily="34" charset="0"/>
              </a:rPr>
              <a:t>          Diarrhea</a:t>
            </a:r>
          </a:p>
          <a:p>
            <a:pPr marL="0" indent="0">
              <a:buNone/>
            </a:pPr>
            <a:endParaRPr lang="en-US" b="1" dirty="0">
              <a:latin typeface="Century Gothic" panose="020B0502020202020204" pitchFamily="34" charset="0"/>
            </a:endParaRPr>
          </a:p>
          <a:p>
            <a:pPr marL="0" indent="0">
              <a:buNone/>
            </a:pPr>
            <a:endParaRPr lang="en-US" b="1" dirty="0">
              <a:latin typeface="Century Gothic" panose="020B0502020202020204" pitchFamily="34" charset="0"/>
            </a:endParaRPr>
          </a:p>
          <a:p>
            <a:pPr marL="0" indent="0">
              <a:buNone/>
            </a:pPr>
            <a:r>
              <a:rPr lang="en-US" b="1" dirty="0" smtClean="0">
                <a:latin typeface="Century Gothic" panose="020B0502020202020204" pitchFamily="34" charset="0"/>
              </a:rPr>
              <a:t>			Headaches</a:t>
            </a:r>
            <a:endParaRPr lang="en-US" b="1" dirty="0">
              <a:latin typeface="Century Gothic" panose="020B0502020202020204" pitchFamily="34" charset="0"/>
            </a:endParaRPr>
          </a:p>
        </p:txBody>
      </p:sp>
    </p:spTree>
    <p:extLst>
      <p:ext uri="{BB962C8B-B14F-4D97-AF65-F5344CB8AC3E}">
        <p14:creationId xmlns:p14="http://schemas.microsoft.com/office/powerpoint/2010/main" val="46643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23" y="332429"/>
            <a:ext cx="10515600" cy="1325563"/>
          </a:xfrm>
        </p:spPr>
        <p:txBody>
          <a:bodyPr/>
          <a:lstStyle/>
          <a:p>
            <a:pPr algn="ctr"/>
            <a:r>
              <a:rPr lang="en-US" b="1" dirty="0" smtClean="0">
                <a:effectLst>
                  <a:outerShdw blurRad="38100" dist="38100" dir="2700000" algn="tl">
                    <a:srgbClr val="000000">
                      <a:alpha val="43137"/>
                    </a:srgbClr>
                  </a:outerShdw>
                </a:effectLst>
                <a:latin typeface="Century Gothic" panose="020B0502020202020204" pitchFamily="34" charset="0"/>
              </a:rPr>
              <a:t>Who’s At Risk?</a:t>
            </a:r>
            <a:endParaRPr lang="en-US" b="1" dirty="0">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03" y="2352488"/>
            <a:ext cx="3782094" cy="28365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325" y="2476299"/>
            <a:ext cx="3486016" cy="25889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028" y="2580148"/>
            <a:ext cx="2381250" cy="2381250"/>
          </a:xfrm>
          <a:prstGeom prst="rect">
            <a:avLst/>
          </a:prstGeom>
        </p:spPr>
      </p:pic>
      <p:pic>
        <p:nvPicPr>
          <p:cNvPr id="8" name="Picture 7"/>
          <p:cNvPicPr>
            <a:picLocks noChangeAspect="1"/>
          </p:cNvPicPr>
          <p:nvPr/>
        </p:nvPicPr>
        <p:blipFill>
          <a:blip r:embed="rId6"/>
          <a:stretch>
            <a:fillRect/>
          </a:stretch>
        </p:blipFill>
        <p:spPr>
          <a:xfrm>
            <a:off x="8763339" y="2061398"/>
            <a:ext cx="3136471" cy="3127661"/>
          </a:xfrm>
          <a:prstGeom prst="rect">
            <a:avLst/>
          </a:prstGeom>
        </p:spPr>
      </p:pic>
    </p:spTree>
    <p:extLst>
      <p:ext uri="{BB962C8B-B14F-4D97-AF65-F5344CB8AC3E}">
        <p14:creationId xmlns:p14="http://schemas.microsoft.com/office/powerpoint/2010/main" val="14393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45" y="0"/>
            <a:ext cx="10848109" cy="6858000"/>
          </a:xfrm>
          <a:prstGeom prst="rect">
            <a:avLst/>
          </a:prstGeom>
        </p:spPr>
      </p:pic>
    </p:spTree>
    <p:extLst>
      <p:ext uri="{BB962C8B-B14F-4D97-AF65-F5344CB8AC3E}">
        <p14:creationId xmlns:p14="http://schemas.microsoft.com/office/powerpoint/2010/main" val="171747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28" y="433910"/>
            <a:ext cx="10710180" cy="5799465"/>
          </a:xfrm>
          <a:prstGeom prst="rect">
            <a:avLst/>
          </a:prstGeom>
        </p:spPr>
      </p:pic>
      <p:sp>
        <p:nvSpPr>
          <p:cNvPr id="3" name="TextBox 2"/>
          <p:cNvSpPr txBox="1"/>
          <p:nvPr/>
        </p:nvSpPr>
        <p:spPr>
          <a:xfrm>
            <a:off x="5898523" y="6349285"/>
            <a:ext cx="1236372" cy="400110"/>
          </a:xfrm>
          <a:prstGeom prst="rect">
            <a:avLst/>
          </a:prstGeom>
          <a:noFill/>
        </p:spPr>
        <p:txBody>
          <a:bodyPr wrap="square" rtlCol="0">
            <a:spAutoFit/>
          </a:bodyPr>
          <a:lstStyle/>
          <a:p>
            <a:r>
              <a:rPr lang="en-US" sz="2000" b="1" dirty="0" smtClean="0">
                <a:latin typeface="Century Gothic" panose="020B0502020202020204" pitchFamily="34" charset="0"/>
              </a:rPr>
              <a:t>E. Coli</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283166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6169" y="415209"/>
            <a:ext cx="11024622" cy="5985590"/>
          </a:xfrm>
          <a:prstGeom prst="rect">
            <a:avLst/>
          </a:prstGeom>
        </p:spPr>
      </p:pic>
      <p:sp>
        <p:nvSpPr>
          <p:cNvPr id="3" name="Rectangle 2"/>
          <p:cNvSpPr/>
          <p:nvPr/>
        </p:nvSpPr>
        <p:spPr>
          <a:xfrm>
            <a:off x="5543912" y="6488668"/>
            <a:ext cx="1426994" cy="369332"/>
          </a:xfrm>
          <a:prstGeom prst="rect">
            <a:avLst/>
          </a:prstGeom>
        </p:spPr>
        <p:txBody>
          <a:bodyPr wrap="none">
            <a:spAutoFit/>
          </a:bodyPr>
          <a:lstStyle/>
          <a:p>
            <a:r>
              <a:rPr lang="en-US" b="1" dirty="0" smtClean="0">
                <a:latin typeface="Century Gothic" panose="020B0502020202020204" pitchFamily="34" charset="0"/>
              </a:rPr>
              <a:t>Salmonella</a:t>
            </a:r>
            <a:endParaRPr lang="en-US" b="1" dirty="0">
              <a:latin typeface="Century Gothic" panose="020B0502020202020204" pitchFamily="34" charset="0"/>
            </a:endParaRPr>
          </a:p>
        </p:txBody>
      </p:sp>
    </p:spTree>
    <p:extLst>
      <p:ext uri="{BB962C8B-B14F-4D97-AF65-F5344CB8AC3E}">
        <p14:creationId xmlns:p14="http://schemas.microsoft.com/office/powerpoint/2010/main" val="318474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7126" y="437406"/>
            <a:ext cx="10636463" cy="5979500"/>
          </a:xfrm>
          <a:prstGeom prst="rect">
            <a:avLst/>
          </a:prstGeom>
        </p:spPr>
      </p:pic>
      <p:sp>
        <p:nvSpPr>
          <p:cNvPr id="3" name="Rectangle 2"/>
          <p:cNvSpPr/>
          <p:nvPr/>
        </p:nvSpPr>
        <p:spPr>
          <a:xfrm>
            <a:off x="5685579" y="6488668"/>
            <a:ext cx="1223412" cy="369332"/>
          </a:xfrm>
          <a:prstGeom prst="rect">
            <a:avLst/>
          </a:prstGeom>
        </p:spPr>
        <p:txBody>
          <a:bodyPr wrap="none">
            <a:spAutoFit/>
          </a:bodyPr>
          <a:lstStyle/>
          <a:p>
            <a:r>
              <a:rPr lang="en-US" b="1" dirty="0" smtClean="0">
                <a:latin typeface="Century Gothic" panose="020B0502020202020204" pitchFamily="34" charset="0"/>
              </a:rPr>
              <a:t>Norovirus</a:t>
            </a:r>
            <a:endParaRPr lang="en-US" b="1" dirty="0">
              <a:latin typeface="Century Gothic" panose="020B0502020202020204" pitchFamily="34" charset="0"/>
            </a:endParaRPr>
          </a:p>
        </p:txBody>
      </p:sp>
    </p:spTree>
    <p:extLst>
      <p:ext uri="{BB962C8B-B14F-4D97-AF65-F5344CB8AC3E}">
        <p14:creationId xmlns:p14="http://schemas.microsoft.com/office/powerpoint/2010/main" val="4277288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661</Words>
  <Application>Microsoft Office PowerPoint</Application>
  <PresentationFormat>Widescreen</PresentationFormat>
  <Paragraphs>85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Chiller</vt:lpstr>
      <vt:lpstr>Cooper Black</vt:lpstr>
      <vt:lpstr>Times New Roman</vt:lpstr>
      <vt:lpstr>Office Theme</vt:lpstr>
      <vt:lpstr>Safe Food Handling</vt:lpstr>
      <vt:lpstr>Why Are We Still Getting Sick?!</vt:lpstr>
      <vt:lpstr>What is Food Borne Illness?</vt:lpstr>
      <vt:lpstr>Symptoms:</vt:lpstr>
      <vt:lpstr>Who’s At Risk?</vt:lpstr>
      <vt:lpstr>PowerPoint Presentation</vt:lpstr>
      <vt:lpstr>PowerPoint Presentation</vt:lpstr>
      <vt:lpstr>PowerPoint Presentation</vt:lpstr>
      <vt:lpstr>PowerPoint Presentation</vt:lpstr>
      <vt:lpstr>Bacteria Growth</vt:lpstr>
      <vt:lpstr>Proper Hand washing</vt:lpstr>
      <vt:lpstr>Proper Dishwashing Two Compartment Sinks</vt:lpstr>
      <vt:lpstr>PowerPoint Presentation</vt:lpstr>
      <vt:lpstr>PowerPoint Presentation</vt:lpstr>
    </vt:vector>
  </TitlesOfParts>
  <Company>Olathe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Food Handling</dc:title>
  <dc:creator>Stephanie Dupree</dc:creator>
  <cp:lastModifiedBy>Stephanie Dupree</cp:lastModifiedBy>
  <cp:revision>26</cp:revision>
  <cp:lastPrinted>2018-01-09T21:39:43Z</cp:lastPrinted>
  <dcterms:created xsi:type="dcterms:W3CDTF">2017-08-15T13:57:00Z</dcterms:created>
  <dcterms:modified xsi:type="dcterms:W3CDTF">2018-01-09T21:40:55Z</dcterms:modified>
</cp:coreProperties>
</file>